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7" autoAdjust="0"/>
    <p:restoredTop sz="94660"/>
  </p:normalViewPr>
  <p:slideViewPr>
    <p:cSldViewPr snapToGrid="0">
      <p:cViewPr>
        <p:scale>
          <a:sx n="92" d="100"/>
          <a:sy n="92" d="100"/>
        </p:scale>
        <p:origin x="10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svg>
</file>

<file path=ppt/media/image12.jpe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87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810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354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35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2458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014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8/3/2025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719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8/3/2025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00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8/3/2025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653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54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9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669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9A9681A-2486-4655-A876-E26402CA2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reet Lights">
            <a:extLst>
              <a:ext uri="{FF2B5EF4-FFF2-40B4-BE49-F238E27FC236}">
                <a16:creationId xmlns:a16="http://schemas.microsoft.com/office/drawing/2014/main" id="{D72C40D8-4F8C-FC6D-F614-8006E5EDDF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r="1" b="287"/>
          <a:stretch>
            <a:fillRect/>
          </a:stretch>
        </p:blipFill>
        <p:spPr>
          <a:xfrm>
            <a:off x="2" y="152"/>
            <a:ext cx="12191998" cy="68578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9BB6818-31C2-4340-98F8-64FF7F46A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249178-3344-746A-B9FC-46BB3AC432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600"/>
            <a:ext cx="5758629" cy="269686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>
                <a:solidFill>
                  <a:srgbClr val="FFFFFF"/>
                </a:solidFill>
              </a:rPr>
              <a:t>Smart Traffic Optimizer: Generative AI for Urban Mobility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99B2ED-DAE4-A66E-C945-7FF352BAB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402572" cy="1287887"/>
          </a:xfrm>
        </p:spPr>
        <p:txBody>
          <a:bodyPr anchor="b"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Eduardo Cabrera-Lopez</a:t>
            </a:r>
            <a:br>
              <a:rPr lang="pt-BR" dirty="0">
                <a:solidFill>
                  <a:srgbClr val="FFFFFF"/>
                </a:solidFill>
              </a:rPr>
            </a:br>
            <a:r>
              <a:rPr lang="pt-BR" dirty="0">
                <a:solidFill>
                  <a:srgbClr val="FFFFFF"/>
                </a:solidFill>
              </a:rPr>
              <a:t>ITAI 3377 – Capstone Project</a:t>
            </a:r>
            <a:br>
              <a:rPr lang="pt-BR" dirty="0">
                <a:solidFill>
                  <a:srgbClr val="FFFFFF"/>
                </a:solidFill>
              </a:rPr>
            </a:br>
            <a:r>
              <a:rPr lang="pt-BR" dirty="0">
                <a:solidFill>
                  <a:srgbClr val="FFFFFF"/>
                </a:solidFill>
              </a:rPr>
              <a:t>August 4, 2025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805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639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6463B-3FFF-9ACE-81F9-544986D7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1"/>
            <a:ext cx="4876801" cy="1569516"/>
          </a:xfrm>
        </p:spPr>
        <p:txBody>
          <a:bodyPr anchor="t">
            <a:normAutofit/>
          </a:bodyPr>
          <a:lstStyle/>
          <a:p>
            <a:r>
              <a:rPr lang="en-US" dirty="0"/>
              <a:t>Use Case Overview</a:t>
            </a:r>
          </a:p>
        </p:txBody>
      </p:sp>
      <p:pic>
        <p:nvPicPr>
          <p:cNvPr id="7" name="Graphic 6" descr="Traffic Light">
            <a:extLst>
              <a:ext uri="{FF2B5EF4-FFF2-40B4-BE49-F238E27FC236}">
                <a16:creationId xmlns:a16="http://schemas.microsoft.com/office/drawing/2014/main" id="{75728D7F-CABB-0322-3217-C31ED832B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3232" y="2857499"/>
            <a:ext cx="3125269" cy="312526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27481-FB14-7B2C-E3CC-4F7204F13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9" y="960119"/>
            <a:ext cx="5130210" cy="502266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1"/>
              <a:t>Problem:</a:t>
            </a:r>
            <a:br>
              <a:rPr lang="en-US"/>
            </a:br>
            <a:r>
              <a:rPr lang="en-US"/>
              <a:t>Cities face traffic congestion, emergency delays, and inefficient signals.</a:t>
            </a:r>
          </a:p>
          <a:p>
            <a:pPr>
              <a:lnSpc>
                <a:spcPct val="110000"/>
              </a:lnSpc>
            </a:pPr>
            <a:r>
              <a:rPr lang="en-US" b="1"/>
              <a:t>Solution:</a:t>
            </a:r>
            <a:br>
              <a:rPr lang="en-US"/>
            </a:br>
            <a:r>
              <a:rPr lang="en-US"/>
              <a:t>An edge-based autonomous agent that uses generative AI to predict traffic patterns and optimize light signals in real time.</a:t>
            </a:r>
          </a:p>
          <a:p>
            <a:pPr>
              <a:lnSpc>
                <a:spcPct val="110000"/>
              </a:lnSpc>
            </a:pPr>
            <a:r>
              <a:rPr lang="en-US" b="1"/>
              <a:t>Benefits:</a:t>
            </a:r>
            <a:br>
              <a:rPr lang="en-US"/>
            </a:br>
            <a:r>
              <a:rPr lang="en-US"/>
              <a:t>✓ Reduces congestion</a:t>
            </a:r>
            <a:br>
              <a:rPr lang="en-US"/>
            </a:br>
            <a:r>
              <a:rPr lang="en-US"/>
              <a:t>✓ Improves safety</a:t>
            </a:r>
            <a:br>
              <a:rPr lang="en-US"/>
            </a:br>
            <a:r>
              <a:rPr lang="en-US"/>
              <a:t>✓ Lowers emissions</a:t>
            </a:r>
            <a:br>
              <a:rPr lang="en-US"/>
            </a:br>
            <a:r>
              <a:rPr lang="en-US"/>
              <a:t>✓ Prioritizes emergency vehicles</a:t>
            </a:r>
          </a:p>
          <a:p>
            <a:pPr>
              <a:lnSpc>
                <a:spcPct val="110000"/>
              </a:lnSpc>
            </a:pP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0DBD50-3CB1-A513-2321-1891E3F09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173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9CB87-6158-06F9-AA2C-D35D131D9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Architecture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4FB6D-246D-1CBB-8817-1FD5ADD9065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/>
              <a:t>System Flow:</a:t>
            </a:r>
            <a:br>
              <a:rPr lang="en-US"/>
            </a:br>
            <a:r>
              <a:rPr lang="en-US"/>
              <a:t>Sensors → Edge Device → AI Engine → Traffic Signals</a:t>
            </a:r>
          </a:p>
          <a:p>
            <a:r>
              <a:rPr lang="en-US" b="1"/>
              <a:t>Components:</a:t>
            </a:r>
            <a:endParaRPr lang="en-US"/>
          </a:p>
          <a:p>
            <a:r>
              <a:rPr lang="en-US"/>
              <a:t>Sensors: Cameras, LIDAR, Induction Loops</a:t>
            </a:r>
          </a:p>
          <a:p>
            <a:r>
              <a:rPr lang="en-US"/>
              <a:t>Edge Gateway: Raspberry Pi / Jetson Nano</a:t>
            </a:r>
          </a:p>
          <a:p>
            <a:r>
              <a:rPr lang="en-US"/>
              <a:t>AI Model: Generative + Reinforcement Learning</a:t>
            </a:r>
          </a:p>
          <a:p>
            <a:r>
              <a:rPr lang="en-US"/>
              <a:t>Communication: MQTT, HTTPS/TLS</a:t>
            </a:r>
          </a:p>
          <a:p>
            <a:r>
              <a:rPr lang="en-US"/>
              <a:t>Security: Encryption, Role-Based Access</a:t>
            </a:r>
          </a:p>
          <a:p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6A8CC95-ADAF-325F-7643-0525B2D5251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7" r="7457"/>
          <a:stretch>
            <a:fillRect/>
          </a:stretch>
        </p:blipFill>
        <p:spPr bwMode="auto"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84388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6787C2C-29A4-D266-4BE3-9B09227AB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1"/>
            <a:ext cx="4876801" cy="1569516"/>
          </a:xfrm>
        </p:spPr>
        <p:txBody>
          <a:bodyPr anchor="t">
            <a:normAutofit/>
          </a:bodyPr>
          <a:lstStyle/>
          <a:p>
            <a:r>
              <a:rPr lang="en-US" dirty="0"/>
              <a:t>Generative AI Model</a:t>
            </a:r>
          </a:p>
        </p:txBody>
      </p:sp>
      <p:pic>
        <p:nvPicPr>
          <p:cNvPr id="10" name="Graphic 9" descr="Chevron Arrows">
            <a:extLst>
              <a:ext uri="{FF2B5EF4-FFF2-40B4-BE49-F238E27FC236}">
                <a16:creationId xmlns:a16="http://schemas.microsoft.com/office/drawing/2014/main" id="{3EE6500E-F724-5124-91E2-BB0FEBD0B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3232" y="2857499"/>
            <a:ext cx="3125269" cy="312526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E99351-3108-89A2-384B-744158854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9" y="960119"/>
            <a:ext cx="5130210" cy="50226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Model Breakdown:</a:t>
            </a:r>
          </a:p>
          <a:p>
            <a:r>
              <a:rPr lang="en-US" b="1" dirty="0"/>
              <a:t>Generative Component</a:t>
            </a:r>
            <a:r>
              <a:rPr lang="en-US" dirty="0"/>
              <a:t>: Predicts traffic flow using diffusion model or GAN</a:t>
            </a:r>
          </a:p>
          <a:p>
            <a:r>
              <a:rPr lang="en-US" b="1" dirty="0"/>
              <a:t>RL Agent</a:t>
            </a:r>
            <a:r>
              <a:rPr lang="en-US" dirty="0"/>
              <a:t>: Chooses the best light sequence for next 60–120 seconds</a:t>
            </a:r>
          </a:p>
          <a:p>
            <a:r>
              <a:rPr lang="en-US" b="1" dirty="0"/>
              <a:t>Backup Logic</a:t>
            </a:r>
            <a:r>
              <a:rPr lang="en-US" dirty="0"/>
              <a:t>: Handles sensor failures and edge cases</a:t>
            </a:r>
          </a:p>
          <a:p>
            <a:pPr marL="0" indent="0">
              <a:buNone/>
            </a:pPr>
            <a:r>
              <a:rPr lang="en-US" b="1" dirty="0"/>
              <a:t>Conceptual Tools</a:t>
            </a:r>
            <a:r>
              <a:rPr lang="en-US" dirty="0"/>
              <a:t>:</a:t>
            </a:r>
          </a:p>
          <a:p>
            <a:r>
              <a:rPr lang="en-US" dirty="0"/>
              <a:t>TensorFlow Lite</a:t>
            </a:r>
          </a:p>
          <a:p>
            <a:r>
              <a:rPr lang="en-US" dirty="0"/>
              <a:t>Edge Impulse</a:t>
            </a:r>
          </a:p>
          <a:p>
            <a:r>
              <a:rPr lang="en-US" dirty="0"/>
              <a:t>Google </a:t>
            </a:r>
            <a:r>
              <a:rPr lang="en-US" dirty="0" err="1"/>
              <a:t>Colab</a:t>
            </a:r>
            <a:endParaRPr lang="en-US" dirty="0"/>
          </a:p>
          <a:p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40DBD50-3CB1-A513-2321-1891E3F09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591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FC8FE1-B60C-042B-1FFA-333185ECF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1"/>
            <a:ext cx="4876801" cy="1569516"/>
          </a:xfrm>
        </p:spPr>
        <p:txBody>
          <a:bodyPr anchor="t">
            <a:normAutofit/>
          </a:bodyPr>
          <a:lstStyle/>
          <a:p>
            <a:r>
              <a:rPr lang="en-US" dirty="0"/>
              <a:t>Security &amp; Ethics</a:t>
            </a:r>
          </a:p>
        </p:txBody>
      </p:sp>
      <p:pic>
        <p:nvPicPr>
          <p:cNvPr id="7" name="Graphic 6" descr="Laptop Secure">
            <a:extLst>
              <a:ext uri="{FF2B5EF4-FFF2-40B4-BE49-F238E27FC236}">
                <a16:creationId xmlns:a16="http://schemas.microsoft.com/office/drawing/2014/main" id="{CF9E8325-AD2D-E381-0217-5BD3AF3CFD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3232" y="2857499"/>
            <a:ext cx="3125269" cy="312526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082BD-4D1F-6892-6BD7-B970BAA31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9" y="960119"/>
            <a:ext cx="5130210" cy="5022661"/>
          </a:xfrm>
        </p:spPr>
        <p:txBody>
          <a:bodyPr>
            <a:normAutofit/>
          </a:bodyPr>
          <a:lstStyle/>
          <a:p>
            <a:r>
              <a:rPr lang="en-US" b="1" dirty="0"/>
              <a:t>Security Measures:</a:t>
            </a:r>
            <a:br>
              <a:rPr lang="en-US" dirty="0"/>
            </a:br>
            <a:r>
              <a:rPr lang="en-US" dirty="0"/>
              <a:t>✓ TLS encryption for all data</a:t>
            </a:r>
            <a:br>
              <a:rPr lang="en-US" dirty="0"/>
            </a:br>
            <a:r>
              <a:rPr lang="en-US" dirty="0"/>
              <a:t>✓ Device authentication</a:t>
            </a:r>
            <a:br>
              <a:rPr lang="en-US" dirty="0"/>
            </a:br>
            <a:r>
              <a:rPr lang="en-US" dirty="0"/>
              <a:t>✓ Firmware signing</a:t>
            </a:r>
            <a:br>
              <a:rPr lang="en-US" dirty="0"/>
            </a:br>
            <a:r>
              <a:rPr lang="en-US" dirty="0"/>
              <a:t>✓ Local processing for privacy</a:t>
            </a:r>
          </a:p>
          <a:p>
            <a:r>
              <a:rPr lang="en-US" b="1" dirty="0"/>
              <a:t>Ethical Considerations:</a:t>
            </a:r>
            <a:br>
              <a:rPr lang="en-US" dirty="0"/>
            </a:br>
            <a:r>
              <a:rPr lang="en-US" dirty="0"/>
              <a:t>✓ License plate blurring</a:t>
            </a:r>
            <a:br>
              <a:rPr lang="en-US" dirty="0"/>
            </a:br>
            <a:r>
              <a:rPr lang="en-US" dirty="0"/>
              <a:t>✓ Bias audits for fairness</a:t>
            </a:r>
            <a:br>
              <a:rPr lang="en-US" dirty="0"/>
            </a:br>
            <a:r>
              <a:rPr lang="en-US" dirty="0"/>
              <a:t>✓ Transparency via explainability logs</a:t>
            </a:r>
            <a:br>
              <a:rPr lang="en-US" dirty="0"/>
            </a:br>
            <a:r>
              <a:rPr lang="en-US" dirty="0"/>
              <a:t>✓ Edge autonomy to avoid centralized abuse</a:t>
            </a:r>
          </a:p>
          <a:p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0DBD50-3CB1-A513-2321-1891E3F09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1409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0B00-8602-82AD-D0EC-3029BD694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5852160" cy="1097280"/>
          </a:xfrm>
        </p:spPr>
        <p:txBody>
          <a:bodyPr anchor="t">
            <a:normAutofit/>
          </a:bodyPr>
          <a:lstStyle/>
          <a:p>
            <a:r>
              <a:rPr lang="en-US" dirty="0"/>
              <a:t>Testing Plan (Theoretical)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6281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E2E70-EAA7-61F8-5821-D01F514B6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236"/>
            <a:ext cx="5852160" cy="366468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 b="1" dirty="0"/>
              <a:t>Test Scenarios:</a:t>
            </a:r>
            <a:endParaRPr lang="en-US" sz="1400" dirty="0"/>
          </a:p>
          <a:p>
            <a:pPr>
              <a:lnSpc>
                <a:spcPct val="110000"/>
              </a:lnSpc>
            </a:pPr>
            <a:r>
              <a:rPr lang="en-US" sz="1400" dirty="0"/>
              <a:t>Morning rush hour simulation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Emergency vehicle prioritization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Sudden road blockage</a:t>
            </a:r>
          </a:p>
          <a:p>
            <a:pPr>
              <a:lnSpc>
                <a:spcPct val="110000"/>
              </a:lnSpc>
            </a:pPr>
            <a:r>
              <a:rPr lang="en-US" sz="1400" b="1" dirty="0"/>
              <a:t>Metrics:</a:t>
            </a:r>
            <a:endParaRPr lang="en-US" sz="1400" dirty="0"/>
          </a:p>
          <a:p>
            <a:pPr>
              <a:lnSpc>
                <a:spcPct val="110000"/>
              </a:lnSpc>
            </a:pPr>
            <a:r>
              <a:rPr lang="en-US" sz="1400" dirty="0"/>
              <a:t>Average vehicle delay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Throughput rate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Response time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Edge device performance</a:t>
            </a:r>
          </a:p>
          <a:p>
            <a:pPr>
              <a:lnSpc>
                <a:spcPct val="110000"/>
              </a:lnSpc>
            </a:pPr>
            <a:r>
              <a:rPr lang="en-US" sz="1400" b="1" dirty="0"/>
              <a:t>Tools:</a:t>
            </a:r>
            <a:r>
              <a:rPr lang="en-US" sz="1400" dirty="0"/>
              <a:t> Node-RED or SUMO (urban traffic simulator)</a:t>
            </a:r>
          </a:p>
          <a:p>
            <a:pPr>
              <a:lnSpc>
                <a:spcPct val="110000"/>
              </a:lnSpc>
            </a:pPr>
            <a:endParaRPr lang="en-US" sz="1400" dirty="0"/>
          </a:p>
        </p:txBody>
      </p:sp>
      <p:pic>
        <p:nvPicPr>
          <p:cNvPr id="5" name="Picture 4" descr="Fire engine parked inside a fire station">
            <a:extLst>
              <a:ext uri="{FF2B5EF4-FFF2-40B4-BE49-F238E27FC236}">
                <a16:creationId xmlns:a16="http://schemas.microsoft.com/office/drawing/2014/main" id="{C156A067-202C-2BD5-01CC-CC112CB3F5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336" r="23493" b="-1"/>
          <a:stretch>
            <a:fillRect/>
          </a:stretch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790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2B4022-06A9-1B7C-9059-9C61B1203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1"/>
            <a:ext cx="4876801" cy="1569516"/>
          </a:xfrm>
        </p:spPr>
        <p:txBody>
          <a:bodyPr anchor="t">
            <a:normAutofit/>
          </a:bodyPr>
          <a:lstStyle/>
          <a:p>
            <a:r>
              <a:rPr lang="en-US" dirty="0"/>
              <a:t>Challenges &amp; Lessons</a:t>
            </a:r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C8C7C484-351B-256C-E74B-262539450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3232" y="2857499"/>
            <a:ext cx="3125269" cy="312526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76329-6346-A573-9F5D-80069B385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9" y="960119"/>
            <a:ext cx="5130210" cy="502266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900" b="1" dirty="0"/>
              <a:t>Challenges:</a:t>
            </a:r>
            <a:endParaRPr lang="en-US" sz="1900" dirty="0"/>
          </a:p>
          <a:p>
            <a:pPr>
              <a:lnSpc>
                <a:spcPct val="110000"/>
              </a:lnSpc>
            </a:pPr>
            <a:r>
              <a:rPr lang="en-US" sz="1900" dirty="0"/>
              <a:t>Latency vs. model complexity</a:t>
            </a:r>
          </a:p>
          <a:p>
            <a:pPr>
              <a:lnSpc>
                <a:spcPct val="110000"/>
              </a:lnSpc>
            </a:pPr>
            <a:r>
              <a:rPr lang="en-US" sz="1900" dirty="0"/>
              <a:t>Data diversity</a:t>
            </a:r>
          </a:p>
          <a:p>
            <a:pPr>
              <a:lnSpc>
                <a:spcPct val="110000"/>
              </a:lnSpc>
            </a:pPr>
            <a:r>
              <a:rPr lang="en-US" sz="1900" dirty="0"/>
              <a:t>Privacy and real-time constraints</a:t>
            </a:r>
          </a:p>
          <a:p>
            <a:pPr>
              <a:lnSpc>
                <a:spcPct val="110000"/>
              </a:lnSpc>
            </a:pPr>
            <a:r>
              <a:rPr lang="en-US" sz="1900" dirty="0"/>
              <a:t>Device-level compute limitations</a:t>
            </a:r>
          </a:p>
          <a:p>
            <a:pPr>
              <a:lnSpc>
                <a:spcPct val="110000"/>
              </a:lnSpc>
            </a:pPr>
            <a:r>
              <a:rPr lang="en-US" sz="1900" b="1" dirty="0"/>
              <a:t>Lessons Learned:</a:t>
            </a:r>
            <a:endParaRPr lang="en-US" sz="1900" dirty="0"/>
          </a:p>
          <a:p>
            <a:pPr>
              <a:lnSpc>
                <a:spcPct val="110000"/>
              </a:lnSpc>
            </a:pPr>
            <a:r>
              <a:rPr lang="en-US" sz="1900" dirty="0"/>
              <a:t>Edge-AI must be efficient, privacy-preserving, and robust</a:t>
            </a:r>
          </a:p>
          <a:p>
            <a:pPr>
              <a:lnSpc>
                <a:spcPct val="110000"/>
              </a:lnSpc>
            </a:pPr>
            <a:r>
              <a:rPr lang="en-US" sz="1900" dirty="0"/>
              <a:t>Generative AI enables proactive decision-making</a:t>
            </a:r>
          </a:p>
          <a:p>
            <a:pPr>
              <a:lnSpc>
                <a:spcPct val="110000"/>
              </a:lnSpc>
            </a:pPr>
            <a:r>
              <a:rPr lang="en-US" sz="1900" dirty="0"/>
              <a:t>Clear planning reduces ethical and technical risk</a:t>
            </a:r>
          </a:p>
          <a:p>
            <a:pPr>
              <a:lnSpc>
                <a:spcPct val="110000"/>
              </a:lnSpc>
            </a:pPr>
            <a:endParaRPr lang="en-US" sz="19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0DBD50-3CB1-A513-2321-1891E3F09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303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FCEB02-1815-14A8-7C56-FBE2B7DB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pic>
        <p:nvPicPr>
          <p:cNvPr id="5" name="Picture 4" descr="A map of a city&#10;&#10;AI-generated content may be incorrect.">
            <a:extLst>
              <a:ext uri="{FF2B5EF4-FFF2-40B4-BE49-F238E27FC236}">
                <a16:creationId xmlns:a16="http://schemas.microsoft.com/office/drawing/2014/main" id="{0F350EC1-7612-6DDA-93FE-B6A5152DAC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679" r="24507"/>
          <a:stretch>
            <a:fillRect/>
          </a:stretch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B4087-3B32-37AA-0FD7-20395BB09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633236"/>
            <a:ext cx="6034187" cy="3664687"/>
          </a:xfrm>
        </p:spPr>
        <p:txBody>
          <a:bodyPr>
            <a:normAutofit/>
          </a:bodyPr>
          <a:lstStyle/>
          <a:p>
            <a:r>
              <a:rPr lang="en-US" dirty="0"/>
              <a:t>The Smart Traffic Optimizer shows how generative AI and autonomous edge agents can change how people get around in cities.  This idea offers a feasible and scalable way to make cities smarter and safer by using predictive capabilities, local decision-making, and ethical safeguards.</a:t>
            </a:r>
          </a:p>
        </p:txBody>
      </p:sp>
    </p:spTree>
    <p:extLst>
      <p:ext uri="{BB962C8B-B14F-4D97-AF65-F5344CB8AC3E}">
        <p14:creationId xmlns:p14="http://schemas.microsoft.com/office/powerpoint/2010/main" val="701678549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369</Words>
  <Application>Microsoft Office PowerPoint</Application>
  <PresentationFormat>Widescreen</PresentationFormat>
  <Paragraphs>49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Grandview Display</vt:lpstr>
      <vt:lpstr>DashVTI</vt:lpstr>
      <vt:lpstr>Smart Traffic Optimizer: Generative AI for Urban Mobility</vt:lpstr>
      <vt:lpstr>Use Case Overview</vt:lpstr>
      <vt:lpstr>System Architecture</vt:lpstr>
      <vt:lpstr>Generative AI Model</vt:lpstr>
      <vt:lpstr>Security &amp; Ethics</vt:lpstr>
      <vt:lpstr>Testing Plan (Theoretical)</vt:lpstr>
      <vt:lpstr>Challenges &amp; Lessons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eduardo.cabreralopez-W213672260</dc:creator>
  <cp:lastModifiedBy>eduardo.cabreralopez-W213672260</cp:lastModifiedBy>
  <cp:revision>1</cp:revision>
  <dcterms:created xsi:type="dcterms:W3CDTF">2025-08-03T21:51:12Z</dcterms:created>
  <dcterms:modified xsi:type="dcterms:W3CDTF">2025-08-03T21:59:26Z</dcterms:modified>
</cp:coreProperties>
</file>

<file path=docProps/thumbnail.jpeg>
</file>